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9" r:id="rId1"/>
  </p:sldMasterIdLst>
  <p:sldIdLst>
    <p:sldId id="256" r:id="rId2"/>
    <p:sldId id="264" r:id="rId3"/>
    <p:sldId id="257" r:id="rId4"/>
    <p:sldId id="258" r:id="rId5"/>
    <p:sldId id="259" r:id="rId6"/>
    <p:sldId id="272" r:id="rId7"/>
    <p:sldId id="269" r:id="rId8"/>
    <p:sldId id="270" r:id="rId9"/>
    <p:sldId id="271" r:id="rId10"/>
    <p:sldId id="260" r:id="rId11"/>
    <p:sldId id="261" r:id="rId12"/>
    <p:sldId id="267" r:id="rId13"/>
    <p:sldId id="268" r:id="rId14"/>
    <p:sldId id="273" r:id="rId15"/>
    <p:sldId id="275" r:id="rId16"/>
    <p:sldId id="274" r:id="rId17"/>
    <p:sldId id="276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2"/>
  </p:normalViewPr>
  <p:slideViewPr>
    <p:cSldViewPr snapToGrid="0" snapToObjects="1">
      <p:cViewPr varScale="1">
        <p:scale>
          <a:sx n="111" d="100"/>
          <a:sy n="111" d="100"/>
        </p:scale>
        <p:origin x="16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8A432C8-69A7-458B-9684-2BFA64B31948}" type="datetime2">
              <a:rPr lang="en-US" smtClean="0"/>
              <a:t>Tuesday, March 15,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March 15,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Tuesday, March 15,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Tuesday, March 15,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Tuesday, March 15,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Tuesday, March 15,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March 15,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Tuesday, March 15,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March 15,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FE976D3-5B7F-4300-ABED-C91F1B2AE209}" type="datetime2">
              <a:rPr lang="en-US" smtClean="0"/>
              <a:t>Tuesday, March 15,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BDC1E59-17DD-41CE-97CA-624A472382D4}" type="datetime2">
              <a:rPr lang="en-US" smtClean="0"/>
              <a:t>Tuesday, March 15,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80CB818-7379-467D-8E76-EF9D9074A26C}" type="datetime2">
              <a:rPr lang="en-US" smtClean="0"/>
              <a:t>Tuesday, March 15,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gageny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099" y="1153258"/>
            <a:ext cx="8284541" cy="596067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New York State Math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5105437"/>
            <a:ext cx="5712179" cy="634940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  <a:p>
            <a:r>
              <a:rPr lang="en-US" dirty="0"/>
              <a:t>2020</a:t>
            </a:r>
          </a:p>
          <a:p>
            <a:r>
              <a:rPr lang="en-US" dirty="0"/>
              <a:t>Presented by Serena </a:t>
            </a:r>
            <a:r>
              <a:rPr lang="en-US" dirty="0" err="1"/>
              <a:t>Trinkwalder</a:t>
            </a:r>
            <a:endParaRPr lang="en-US" dirty="0"/>
          </a:p>
        </p:txBody>
      </p:sp>
      <p:pic>
        <p:nvPicPr>
          <p:cNvPr id="6" name="Picture 5" descr="ev8fs6l4toa-gemma-evan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60" y="1878904"/>
            <a:ext cx="1930850" cy="1292552"/>
          </a:xfrm>
          <a:prstGeom prst="rect">
            <a:avLst/>
          </a:prstGeom>
        </p:spPr>
      </p:pic>
      <p:pic>
        <p:nvPicPr>
          <p:cNvPr id="7" name="Picture 6" descr="d-ppg9pnzry-agence-producteurs-locaux-damien-kuh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3586111"/>
            <a:ext cx="2433396" cy="1622264"/>
          </a:xfrm>
          <a:prstGeom prst="rect">
            <a:avLst/>
          </a:prstGeom>
        </p:spPr>
      </p:pic>
      <p:pic>
        <p:nvPicPr>
          <p:cNvPr id="8" name="Picture 7" descr="h-82nbe8m7o-clem-onojeghu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022" y="2189896"/>
            <a:ext cx="2113164" cy="1606787"/>
          </a:xfrm>
          <a:prstGeom prst="rect">
            <a:avLst/>
          </a:prstGeom>
        </p:spPr>
      </p:pic>
      <p:pic>
        <p:nvPicPr>
          <p:cNvPr id="9" name="Picture 8" descr="8hgm6mkk04u-petrad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894" y="3693019"/>
            <a:ext cx="2451558" cy="1645659"/>
          </a:xfrm>
          <a:prstGeom prst="rect">
            <a:avLst/>
          </a:prstGeom>
        </p:spPr>
      </p:pic>
      <p:pic>
        <p:nvPicPr>
          <p:cNvPr id="10" name="Picture 9" descr="yuvfevyxwxa-maite-tiscar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986" y="1878904"/>
            <a:ext cx="1574393" cy="104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30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Scoring the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Percent of Test Points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068183"/>
              </p:ext>
            </p:extLst>
          </p:nvPr>
        </p:nvGraphicFramePr>
        <p:xfrm>
          <a:off x="586786" y="2725078"/>
          <a:ext cx="7873229" cy="2758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7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8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8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74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69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33832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Number and Operations in Base 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Number and Operations - Fractions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Operations and Algebraic Thinking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Measurement and</a:t>
                      </a:r>
                      <a:r>
                        <a:rPr lang="en-US" sz="1600" baseline="0" dirty="0"/>
                        <a:t> Data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Geometry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  <a:r>
                        <a:rPr lang="en-US" sz="1600" baseline="30000" dirty="0"/>
                        <a:t>rd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5-15%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15-25%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40-50%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15-25%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5-15%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  <a:r>
                        <a:rPr lang="en-US" sz="1600" baseline="30000" dirty="0"/>
                        <a:t>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20-30%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20-30%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15-25%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15-25%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5-15%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20-30%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30-40%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5-15%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20-30%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5-15%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698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for a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Year long work problem solving and interpreting story problems through Math Journals and Independent Class Work</a:t>
            </a:r>
          </a:p>
          <a:p>
            <a:r>
              <a:rPr lang="en-US" dirty="0"/>
              <a:t>2 math periods a day -  1 unit based  &amp; 1 preparation </a:t>
            </a:r>
          </a:p>
          <a:p>
            <a:r>
              <a:rPr lang="en-US" dirty="0"/>
              <a:t>Small groups for targeted Instruction</a:t>
            </a:r>
          </a:p>
          <a:p>
            <a:r>
              <a:rPr lang="en-US" dirty="0"/>
              <a:t>Groups are based on data from Benchmark test as well as unit assessments</a:t>
            </a:r>
          </a:p>
          <a:p>
            <a:r>
              <a:rPr lang="en-US" dirty="0"/>
              <a:t>Groups are very targeted – students move in and out of groups based on mastery of concepts, skills and strategies</a:t>
            </a:r>
          </a:p>
          <a:p>
            <a:endParaRPr lang="en-US" dirty="0"/>
          </a:p>
          <a:p>
            <a:pPr>
              <a:buFont typeface="Wingdings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457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2-25 at 11.02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60" y="0"/>
            <a:ext cx="8524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90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1030" y="2814320"/>
            <a:ext cx="1100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4</a:t>
            </a:r>
            <a:r>
              <a:rPr lang="en-US" baseline="30000" dirty="0">
                <a:solidFill>
                  <a:srgbClr val="3366FF"/>
                </a:solidFill>
              </a:rPr>
              <a:t>th</a:t>
            </a:r>
            <a:r>
              <a:rPr lang="en-US" dirty="0">
                <a:solidFill>
                  <a:srgbClr val="3366FF"/>
                </a:solidFill>
              </a:rPr>
              <a:t> Grade</a:t>
            </a:r>
          </a:p>
        </p:txBody>
      </p:sp>
      <p:pic>
        <p:nvPicPr>
          <p:cNvPr id="3" name="Picture 2" descr="Screen Shot 2020-02-13 at 11.20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07" y="220868"/>
            <a:ext cx="6036385" cy="61939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6814" y="1822174"/>
            <a:ext cx="1100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4</a:t>
            </a:r>
            <a:r>
              <a:rPr lang="en-US" baseline="30000" dirty="0">
                <a:solidFill>
                  <a:srgbClr val="0000FF"/>
                </a:solidFill>
              </a:rPr>
              <a:t>th</a:t>
            </a:r>
            <a:r>
              <a:rPr lang="en-US" dirty="0">
                <a:solidFill>
                  <a:srgbClr val="0000FF"/>
                </a:solidFill>
              </a:rPr>
              <a:t> Grade</a:t>
            </a:r>
          </a:p>
        </p:txBody>
      </p:sp>
    </p:spTree>
    <p:extLst>
      <p:ext uri="{BB962C8B-B14F-4D97-AF65-F5344CB8AC3E}">
        <p14:creationId xmlns:p14="http://schemas.microsoft.com/office/powerpoint/2010/main" val="4269360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2-13 at 11.21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22" y="353391"/>
            <a:ext cx="5632174" cy="60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98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2-25 at 11.03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154" y="0"/>
            <a:ext cx="6346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8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02-25 at 11.23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26" y="0"/>
            <a:ext cx="729166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18960" y="1371600"/>
            <a:ext cx="1100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4</a:t>
            </a:r>
            <a:r>
              <a:rPr lang="en-US" baseline="30000" dirty="0">
                <a:solidFill>
                  <a:srgbClr val="3366FF"/>
                </a:solidFill>
              </a:rPr>
              <a:t>th</a:t>
            </a:r>
            <a:r>
              <a:rPr lang="en-US" dirty="0">
                <a:solidFill>
                  <a:srgbClr val="3366FF"/>
                </a:solidFill>
              </a:rPr>
              <a:t> Grade</a:t>
            </a:r>
          </a:p>
        </p:txBody>
      </p:sp>
    </p:spTree>
    <p:extLst>
      <p:ext uri="{BB962C8B-B14F-4D97-AF65-F5344CB8AC3E}">
        <p14:creationId xmlns:p14="http://schemas.microsoft.com/office/powerpoint/2010/main" val="2426477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2-25 at 11.23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15" y="0"/>
            <a:ext cx="7032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90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583109"/>
            <a:ext cx="6965245" cy="816352"/>
          </a:xfrm>
        </p:spPr>
        <p:txBody>
          <a:bodyPr/>
          <a:lstStyle/>
          <a:p>
            <a:r>
              <a:rPr lang="en-US" dirty="0"/>
              <a:t>How Can I Help At Home?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316" y="1399461"/>
            <a:ext cx="7844483" cy="5273323"/>
          </a:xfrm>
        </p:spPr>
        <p:txBody>
          <a:bodyPr>
            <a:normAutofit/>
          </a:bodyPr>
          <a:lstStyle/>
          <a:p>
            <a:r>
              <a:rPr lang="en-US" dirty="0"/>
              <a:t>Be encouraging </a:t>
            </a:r>
          </a:p>
          <a:p>
            <a:r>
              <a:rPr lang="en-US" dirty="0"/>
              <a:t>Involve your child in math related activities – cooking!</a:t>
            </a:r>
          </a:p>
          <a:p>
            <a:r>
              <a:rPr lang="en-US" dirty="0"/>
              <a:t>Have your child explain what he/she is doing</a:t>
            </a:r>
          </a:p>
          <a:p>
            <a:r>
              <a:rPr lang="en-US" dirty="0"/>
              <a:t>Practice fluency so facts are known with automaticity (computer/</a:t>
            </a:r>
            <a:r>
              <a:rPr lang="en-US" dirty="0" err="1"/>
              <a:t>Ipad</a:t>
            </a:r>
            <a:r>
              <a:rPr lang="en-US" dirty="0"/>
              <a:t> games)</a:t>
            </a:r>
          </a:p>
          <a:p>
            <a:r>
              <a:rPr lang="en-US" dirty="0"/>
              <a:t>Play math board games</a:t>
            </a:r>
          </a:p>
          <a:p>
            <a:r>
              <a:rPr lang="en-US" dirty="0"/>
              <a:t> HOP activities </a:t>
            </a:r>
          </a:p>
          <a:p>
            <a:endParaRPr lang="en-US" dirty="0"/>
          </a:p>
          <a:p>
            <a:r>
              <a:rPr lang="en-US" b="1" dirty="0"/>
              <a:t>Get a good night sleep</a:t>
            </a:r>
          </a:p>
          <a:p>
            <a:r>
              <a:rPr lang="en-US" b="1" dirty="0"/>
              <a:t>Eat a healthy breakfast</a:t>
            </a:r>
          </a:p>
          <a:p>
            <a:r>
              <a:rPr lang="en-US" b="1" dirty="0"/>
              <a:t>Have a calm morning</a:t>
            </a:r>
          </a:p>
          <a:p>
            <a:endParaRPr lang="en-US" dirty="0"/>
          </a:p>
        </p:txBody>
      </p:sp>
      <p:pic>
        <p:nvPicPr>
          <p:cNvPr id="4" name="Picture 3" descr="n56qcb6v4kw-freestocks-or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100" y="4563443"/>
            <a:ext cx="2270986" cy="151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68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2"/>
              </a:rPr>
              <a:t>www.engageny.org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847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Design - Grade 3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232357"/>
              </p:ext>
            </p:extLst>
          </p:nvPr>
        </p:nvGraphicFramePr>
        <p:xfrm>
          <a:off x="1095021" y="2172732"/>
          <a:ext cx="7094892" cy="2245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93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35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35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47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Multiple Choice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Short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Extended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of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Approximate time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2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55-65</a:t>
                      </a:r>
                    </a:p>
                    <a:p>
                      <a:pPr algn="ctr"/>
                      <a:r>
                        <a:rPr lang="en-US" dirty="0"/>
                        <a:t>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2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60-70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41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Design – Grade 4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448774"/>
              </p:ext>
            </p:extLst>
          </p:nvPr>
        </p:nvGraphicFramePr>
        <p:xfrm>
          <a:off x="1095021" y="2020067"/>
          <a:ext cx="7094892" cy="2149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5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4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3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96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Multiple Choice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Short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Extended </a:t>
                      </a:r>
                    </a:p>
                    <a:p>
                      <a:pPr algn="ctr"/>
                      <a:r>
                        <a:rPr lang="en-US" dirty="0"/>
                        <a:t>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of</a:t>
                      </a:r>
                      <a:r>
                        <a:rPr lang="en-US" baseline="0" dirty="0"/>
                        <a:t> Questions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Approximate</a:t>
                      </a:r>
                      <a:r>
                        <a:rPr lang="en-US" baseline="0" dirty="0"/>
                        <a:t> time needed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8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65-75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8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65-75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194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Design – Grade 5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178305"/>
              </p:ext>
            </p:extLst>
          </p:nvPr>
        </p:nvGraphicFramePr>
        <p:xfrm>
          <a:off x="1095022" y="2058172"/>
          <a:ext cx="6965246" cy="2091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89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65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116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Multiple</a:t>
                      </a:r>
                      <a:r>
                        <a:rPr lang="en-US" baseline="0" dirty="0"/>
                        <a:t> Choice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Short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Extended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</a:t>
                      </a:r>
                      <a:r>
                        <a:rPr lang="en-US" baseline="0" dirty="0"/>
                        <a:t> of Questions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Approximate time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2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80-90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2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70-80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596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Covered?</a:t>
            </a:r>
          </a:p>
        </p:txBody>
      </p:sp>
      <p:pic>
        <p:nvPicPr>
          <p:cNvPr id="2" name="Picture 1" descr="fw7lr3ibfpu-dawid-maleck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33" y="1785448"/>
            <a:ext cx="5688880" cy="424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60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2-17 at 9.58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24" y="0"/>
            <a:ext cx="633804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8648" y="803393"/>
            <a:ext cx="1405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</a:t>
            </a:r>
            <a:r>
              <a:rPr lang="en-US" sz="2400" b="1" dirty="0"/>
              <a:t>Grade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5276" y="266934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70-80%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1149" y="4687527"/>
            <a:ext cx="9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10-20%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6340" y="578895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5-10%</a:t>
            </a:r>
          </a:p>
        </p:txBody>
      </p:sp>
    </p:spTree>
    <p:extLst>
      <p:ext uri="{BB962C8B-B14F-4D97-AF65-F5344CB8AC3E}">
        <p14:creationId xmlns:p14="http://schemas.microsoft.com/office/powerpoint/2010/main" val="2855770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2-17 at 10.03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968" y="0"/>
            <a:ext cx="592966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7823" y="1218048"/>
            <a:ext cx="1437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</a:t>
            </a:r>
            <a:r>
              <a:rPr lang="en-US" sz="2400" b="1" baseline="30000" dirty="0"/>
              <a:t>th</a:t>
            </a:r>
            <a:r>
              <a:rPr lang="en-US" sz="2400" b="1" dirty="0"/>
              <a:t> Grade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4336" y="250088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70-80%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8564" y="4392748"/>
            <a:ext cx="9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10-20%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64336" y="569824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5-10%</a:t>
            </a:r>
          </a:p>
        </p:txBody>
      </p:sp>
    </p:spTree>
    <p:extLst>
      <p:ext uri="{BB962C8B-B14F-4D97-AF65-F5344CB8AC3E}">
        <p14:creationId xmlns:p14="http://schemas.microsoft.com/office/powerpoint/2010/main" val="4245909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2-17 at 10.05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88" y="0"/>
            <a:ext cx="674354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0385" y="1354077"/>
            <a:ext cx="1405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5</a:t>
            </a:r>
            <a:r>
              <a:rPr lang="en-US" sz="2400" b="1" baseline="30000" dirty="0"/>
              <a:t>th</a:t>
            </a:r>
            <a:r>
              <a:rPr lang="en-US" sz="2400" b="1" dirty="0"/>
              <a:t> Grade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6698" y="277300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70-80%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3986" y="4596821"/>
            <a:ext cx="9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10-20%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2607" y="571120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5-10%</a:t>
            </a:r>
          </a:p>
        </p:txBody>
      </p:sp>
    </p:spTree>
    <p:extLst>
      <p:ext uri="{BB962C8B-B14F-4D97-AF65-F5344CB8AC3E}">
        <p14:creationId xmlns:p14="http://schemas.microsoft.com/office/powerpoint/2010/main" val="1143104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7839</TotalTime>
  <Words>339</Words>
  <Application>Microsoft Macintosh PowerPoint</Application>
  <PresentationFormat>On-screen Show (4:3)</PresentationFormat>
  <Paragraphs>125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Brush Script MT</vt:lpstr>
      <vt:lpstr>Constantia</vt:lpstr>
      <vt:lpstr>Franklin Gothic Book</vt:lpstr>
      <vt:lpstr>Rage Italic</vt:lpstr>
      <vt:lpstr>Wingdings</vt:lpstr>
      <vt:lpstr>Pushpin</vt:lpstr>
      <vt:lpstr>New York State Math Test</vt:lpstr>
      <vt:lpstr>Test Resources</vt:lpstr>
      <vt:lpstr>Test Design - Grade 3</vt:lpstr>
      <vt:lpstr>Test Design – Grade 4</vt:lpstr>
      <vt:lpstr>Test Design – Grade 5</vt:lpstr>
      <vt:lpstr>What’s Covered?</vt:lpstr>
      <vt:lpstr>PowerPoint Presentation</vt:lpstr>
      <vt:lpstr>PowerPoint Presentation</vt:lpstr>
      <vt:lpstr>PowerPoint Presentation</vt:lpstr>
      <vt:lpstr>Scoring the Test</vt:lpstr>
      <vt:lpstr>Preparing for a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I Help At Home?</vt:lpstr>
    </vt:vector>
  </TitlesOfParts>
  <Company>NYC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Prep </dc:title>
  <dc:creator>User</dc:creator>
  <cp:lastModifiedBy>Microsoft Office User</cp:lastModifiedBy>
  <cp:revision>68</cp:revision>
  <cp:lastPrinted>2019-03-05T15:54:35Z</cp:lastPrinted>
  <dcterms:created xsi:type="dcterms:W3CDTF">2015-01-21T13:46:48Z</dcterms:created>
  <dcterms:modified xsi:type="dcterms:W3CDTF">2022-03-17T13:09:35Z</dcterms:modified>
</cp:coreProperties>
</file>